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820" r:id="rId5"/>
    <p:sldId id="821" r:id="rId6"/>
    <p:sldId id="832" r:id="rId7"/>
    <p:sldId id="843" r:id="rId8"/>
    <p:sldId id="841" r:id="rId9"/>
    <p:sldId id="844" r:id="rId10"/>
    <p:sldId id="845" r:id="rId11"/>
    <p:sldId id="846" r:id="rId12"/>
    <p:sldId id="847" r:id="rId13"/>
    <p:sldId id="848" r:id="rId14"/>
    <p:sldId id="849" r:id="rId15"/>
    <p:sldId id="850" r:id="rId16"/>
    <p:sldId id="851" r:id="rId17"/>
    <p:sldId id="852" r:id="rId18"/>
    <p:sldId id="853" r:id="rId19"/>
    <p:sldId id="854" r:id="rId20"/>
    <p:sldId id="855" r:id="rId21"/>
    <p:sldId id="83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Admin" initials="A" lastIdx="1" clrIdx="2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F08"/>
    <a:srgbClr val="E3CBBA"/>
    <a:srgbClr val="853F00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58" autoAdjust="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8351"/>
            <a:ext cx="10515600" cy="762338"/>
          </a:xfrm>
        </p:spPr>
        <p:txBody>
          <a:bodyPr/>
          <a:lstStyle/>
          <a:p>
            <a:r>
              <a:rPr lang="en-US" dirty="0"/>
              <a:t>COFFEE SALES ANALYSIS USING SQL</a:t>
            </a:r>
          </a:p>
        </p:txBody>
      </p:sp>
      <p:pic>
        <p:nvPicPr>
          <p:cNvPr id="67" name="Picture Placeholder 66" descr="Logo&#10;">
            <a:extLst>
              <a:ext uri="{FF2B5EF4-FFF2-40B4-BE49-F238E27FC236}">
                <a16:creationId xmlns:a16="http://schemas.microsoft.com/office/drawing/2014/main" id="{B1DE02D0-D0E0-5DCE-FE1E-13D33FBBE4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605" r="13605"/>
          <a:stretch/>
        </p:blipFill>
        <p:spPr>
          <a:xfrm>
            <a:off x="4381500" y="1500330"/>
            <a:ext cx="3429000" cy="3255264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0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745730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6. JOIN THE NECESSARY TABLE TO FIND TOTAL QUANTITY OF EACH COFFEE CATEGORY ORDERED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2F89EAE-9637-E364-46E1-79BA60E27B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2486" r="42486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0"/>
            <a:ext cx="4187061" cy="3468900"/>
          </a:xfrm>
          <a:prstGeom prst="rect">
            <a:avLst/>
          </a:prstGeom>
          <a:noFill/>
        </p:spPr>
      </p:pic>
      <p:pic>
        <p:nvPicPr>
          <p:cNvPr id="12290" name="Picture 2" descr="Cool, Calm and Caffeinated - Best Spots for Coffee in Duluth • Visit Duluth">
            <a:extLst>
              <a:ext uri="{FF2B5EF4-FFF2-40B4-BE49-F238E27FC236}">
                <a16:creationId xmlns:a16="http://schemas.microsoft.com/office/drawing/2014/main" id="{9026D238-7A32-9367-BEF1-FCB75E02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7" y="3429000"/>
            <a:ext cx="415543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4E21A-82DB-1F2C-DB2B-DF026F39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6" y="2029538"/>
            <a:ext cx="6149873" cy="1628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A4938-7532-49A9-BB14-B9DE7CDD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687" y="4457810"/>
            <a:ext cx="2489102" cy="11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9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815087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7. Determine the distribution of orders by hour of the day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CD36FDE-0CA6-E3C8-BA28-8607CE5258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5695" r="35695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0"/>
            <a:ext cx="4187061" cy="3395842"/>
          </a:xfrm>
          <a:prstGeom prst="rect">
            <a:avLst/>
          </a:prstGeom>
          <a:noFill/>
        </p:spPr>
      </p:pic>
      <p:pic>
        <p:nvPicPr>
          <p:cNvPr id="11266" name="Picture 2" descr="8 Best Squarespace Templates for Coffee Shops in 2024">
            <a:extLst>
              <a:ext uri="{FF2B5EF4-FFF2-40B4-BE49-F238E27FC236}">
                <a16:creationId xmlns:a16="http://schemas.microsoft.com/office/drawing/2014/main" id="{CF594BF7-2BEF-F751-0224-8F229FC3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8" y="3355942"/>
            <a:ext cx="4155440" cy="350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EA5E8B-E10D-3A1D-ED60-009AD5FD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87" y="2034419"/>
            <a:ext cx="4705943" cy="1698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6AE66-92D0-E6FD-B3A2-5FCB18B6B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507" y="3516198"/>
            <a:ext cx="2107633" cy="21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2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8. JOIN RELEVANT TABLES TO FIND THE CATEGORY-WISE DISTRIBUTION OF COFFEE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5A27B05-2EA1-B710-5E31-426BC423C4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261" r="32261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1"/>
            <a:ext cx="4187061" cy="3468901"/>
          </a:xfrm>
          <a:prstGeom prst="rect">
            <a:avLst/>
          </a:prstGeom>
          <a:noFill/>
        </p:spPr>
      </p:pic>
      <p:pic>
        <p:nvPicPr>
          <p:cNvPr id="10242" name="Picture 2" descr="Latte Coffee Cup Template – Large">
            <a:extLst>
              <a:ext uri="{FF2B5EF4-FFF2-40B4-BE49-F238E27FC236}">
                <a16:creationId xmlns:a16="http://schemas.microsoft.com/office/drawing/2014/main" id="{BC6663FD-1FF3-592C-8C79-CF98EE48E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8" y="3429000"/>
            <a:ext cx="415544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715F4-3C02-B30E-59FB-95D88D8D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5" y="2029537"/>
            <a:ext cx="4138289" cy="1852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F64B94-6F0C-50BC-E3D3-F6BB656B6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843" y="4642062"/>
            <a:ext cx="2697092" cy="9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39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815087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9. GROUP THE ORDERS BY DATE AND CALCULATE THE AVERAGE NUMBER OF COFFEE ORDERS PRE DAY 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546C2DC-0577-CC2D-7F1C-30E229FE7C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0338" r="40338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1"/>
            <a:ext cx="4187061" cy="3468901"/>
          </a:xfrm>
          <a:prstGeom prst="rect">
            <a:avLst/>
          </a:prstGeom>
          <a:noFill/>
        </p:spPr>
      </p:pic>
      <p:pic>
        <p:nvPicPr>
          <p:cNvPr id="9218" name="Picture 2" descr="Coffee restaurant cafe menu, template design. Stock Vector | Adobe Stock">
            <a:extLst>
              <a:ext uri="{FF2B5EF4-FFF2-40B4-BE49-F238E27FC236}">
                <a16:creationId xmlns:a16="http://schemas.microsoft.com/office/drawing/2014/main" id="{717FD1CD-1C76-6C3C-E1EC-D3476AE0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8" y="3429000"/>
            <a:ext cx="415544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4F74B-BEC8-9C74-87C2-0218AD0B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6" y="2029538"/>
            <a:ext cx="6291312" cy="1722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D38C2-017E-FF47-E113-7FEA9D775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80" y="4465643"/>
            <a:ext cx="3231058" cy="11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9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815087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10. DETERMINE THE TOP 3 MOST ORDERED COFFEE TYPES BASED ON REVENUE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1FFCC1F-D509-D4F4-0182-C46B26C8F6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0273" r="40273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1"/>
            <a:ext cx="4187061" cy="3468901"/>
          </a:xfrm>
          <a:prstGeom prst="rect">
            <a:avLst/>
          </a:prstGeom>
          <a:noFill/>
        </p:spPr>
      </p:pic>
      <p:pic>
        <p:nvPicPr>
          <p:cNvPr id="8194" name="Picture 2" descr="Coffee Logos - Free Vector Templates - Kittl">
            <a:extLst>
              <a:ext uri="{FF2B5EF4-FFF2-40B4-BE49-F238E27FC236}">
                <a16:creationId xmlns:a16="http://schemas.microsoft.com/office/drawing/2014/main" id="{E155F022-5F84-CF0B-A633-19835AD3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8" y="3429000"/>
            <a:ext cx="418706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2A76D-1EE8-9C79-4CC0-D221B9BC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5" y="2029538"/>
            <a:ext cx="6172575" cy="1514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A3F7EA-D88F-B104-C270-CE3ACEFEE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536" y="4487553"/>
            <a:ext cx="2641090" cy="114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40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815087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11. CALCULATE THE PERCENTAGE CONTRIBUTION OF EACH COFFEE TYPE TO TOTAL REVENUE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9973" y="2029538"/>
            <a:ext cx="6416596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F91846C-54FB-AA43-1121-59FF2A9D9E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481" r="41481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1"/>
            <a:ext cx="4187061" cy="3468901"/>
          </a:xfrm>
          <a:prstGeom prst="rect">
            <a:avLst/>
          </a:prstGeom>
          <a:noFill/>
        </p:spPr>
      </p:pic>
      <p:pic>
        <p:nvPicPr>
          <p:cNvPr id="7170" name="Picture 2" descr="Best Coffee Shop Templates of 2024 | 34 Instant Downloads">
            <a:extLst>
              <a:ext uri="{FF2B5EF4-FFF2-40B4-BE49-F238E27FC236}">
                <a16:creationId xmlns:a16="http://schemas.microsoft.com/office/drawing/2014/main" id="{0BC947AF-BB1D-6B0C-1210-24C0071A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7" y="3429000"/>
            <a:ext cx="418706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05064-B41A-A77E-7E90-03DFE15B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74" y="2029538"/>
            <a:ext cx="6416596" cy="1769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0FB51-3A4B-3AFA-0063-A193A3420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952" y="4529439"/>
            <a:ext cx="2463617" cy="10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815087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12. ANALYZE THE CUMULATE REVENUE GENERATED OVER TIME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5035" y="2029538"/>
            <a:ext cx="6577603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BFCE294-6E05-770D-D38E-213AEED477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4063" r="44063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0"/>
            <a:ext cx="4187061" cy="3259736"/>
          </a:xfrm>
          <a:prstGeom prst="rect">
            <a:avLst/>
          </a:prstGeom>
          <a:noFill/>
        </p:spPr>
      </p:pic>
      <p:pic>
        <p:nvPicPr>
          <p:cNvPr id="6146" name="Picture 2" descr="coffee Ithempulethi | PosterMyWall">
            <a:extLst>
              <a:ext uri="{FF2B5EF4-FFF2-40B4-BE49-F238E27FC236}">
                <a16:creationId xmlns:a16="http://schemas.microsoft.com/office/drawing/2014/main" id="{B0C321BD-B4DB-F298-51A3-0E3CD3CAC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8" y="3259736"/>
            <a:ext cx="4155442" cy="35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23ECA-7CAA-4D67-57ED-1E9531769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34" y="2029539"/>
            <a:ext cx="6577603" cy="1617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3B053C-DE3D-2245-003A-636CE82B3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663" y="3646665"/>
            <a:ext cx="2040599" cy="20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19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815087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13. DETERMINE THE TOP 3 MOST ORDERED COFFEE TYPE BASED ON REVENUE FOR EACH COFFEE CATEGORY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1913" y="2284062"/>
            <a:ext cx="7239786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0528AA3-BCFD-D105-AE7B-9C40B5047B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4063" r="44063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1"/>
            <a:ext cx="4187061" cy="3468901"/>
          </a:xfrm>
          <a:prstGeom prst="rect">
            <a:avLst/>
          </a:prstGeom>
          <a:noFill/>
        </p:spPr>
      </p:pic>
      <p:pic>
        <p:nvPicPr>
          <p:cNvPr id="5122" name="Picture 2" descr="STORY TEMPLATE: The 3 C's of a good morning Coffee, Cookie, Coffee 😋  Instagram Post Template">
            <a:extLst>
              <a:ext uri="{FF2B5EF4-FFF2-40B4-BE49-F238E27FC236}">
                <a16:creationId xmlns:a16="http://schemas.microsoft.com/office/drawing/2014/main" id="{9E8B4090-6D09-50B9-1B10-504EE9128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940" y="3429000"/>
            <a:ext cx="418706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49BBB-064B-81EC-885F-61B43692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2" y="2284060"/>
            <a:ext cx="7187874" cy="169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647CA3-AE6C-057F-04E7-E41A9B292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289" y="4433507"/>
            <a:ext cx="2593016" cy="141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33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22" y="224739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5" name="Picture Placeholder 34" descr="logo">
            <a:extLst>
              <a:ext uri="{FF2B5EF4-FFF2-40B4-BE49-F238E27FC236}">
                <a16:creationId xmlns:a16="http://schemas.microsoft.com/office/drawing/2014/main" id="{612EBE90-AF1B-3712-DB79-B4832E3156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593" r="13593"/>
          <a:stretch/>
        </p:blipFill>
        <p:spPr>
          <a:xfrm>
            <a:off x="1516380" y="1730247"/>
            <a:ext cx="3657600" cy="34722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B48EA-A2DB-A210-928A-1FC121F355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7222" y="3258237"/>
            <a:ext cx="4434840" cy="368884"/>
          </a:xfrm>
        </p:spPr>
        <p:txBody>
          <a:bodyPr/>
          <a:lstStyle/>
          <a:p>
            <a:r>
              <a:rPr lang="en-US" dirty="0"/>
              <a:t>Contact us 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A49E-B51D-1395-EC68-B125A035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7222" y="3748147"/>
            <a:ext cx="4434840" cy="1454381"/>
          </a:xfrm>
        </p:spPr>
        <p:txBody>
          <a:bodyPr/>
          <a:lstStyle/>
          <a:p>
            <a:r>
              <a:rPr lang="en-US" dirty="0"/>
              <a:t>SIVAKUMAR R</a:t>
            </a:r>
          </a:p>
          <a:p>
            <a:r>
              <a:rPr lang="en-US" dirty="0"/>
              <a:t>sivakumar@fourthcoffee.com</a:t>
            </a:r>
          </a:p>
          <a:p>
            <a:r>
              <a:rPr lang="en-US" dirty="0"/>
              <a:t>405-555-0145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05850E-5CFC-6B9C-18D3-4C2F45AC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028" y="1787525"/>
            <a:ext cx="3383280" cy="338328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E35B9-E0B3-50E8-2F1B-73A4E3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784" y="1017127"/>
            <a:ext cx="3259239" cy="638050"/>
          </a:xfrm>
        </p:spPr>
        <p:txBody>
          <a:bodyPr>
            <a:normAutofit/>
          </a:bodyPr>
          <a:lstStyle/>
          <a:p>
            <a:r>
              <a:rPr lang="en-US" sz="3200" dirty="0"/>
              <a:t>HELLO</a:t>
            </a:r>
          </a:p>
        </p:txBody>
      </p:sp>
      <p:pic>
        <p:nvPicPr>
          <p:cNvPr id="14" name="Picture Placeholder 13" descr="A person holding a cup of coffee ">
            <a:extLst>
              <a:ext uri="{FF2B5EF4-FFF2-40B4-BE49-F238E27FC236}">
                <a16:creationId xmlns:a16="http://schemas.microsoft.com/office/drawing/2014/main" id="{10EC3809-C361-94AA-3504-E1ED19F45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3" y="-1"/>
            <a:ext cx="6146157" cy="3452149"/>
          </a:xfrm>
        </p:spPr>
      </p:pic>
      <p:pic>
        <p:nvPicPr>
          <p:cNvPr id="12" name="Picture Placeholder 11" descr="A close-up of coffee beans ">
            <a:extLst>
              <a:ext uri="{FF2B5EF4-FFF2-40B4-BE49-F238E27FC236}">
                <a16:creationId xmlns:a16="http://schemas.microsoft.com/office/drawing/2014/main" id="{70CEBD43-1E81-E53E-1EC1-408F57958B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049" y="3452149"/>
            <a:ext cx="6146157" cy="3423213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EAB8EC-D2F4-0861-F661-E81208B5C6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8165" y="3831219"/>
            <a:ext cx="2719830" cy="2638706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My name is Sivakumar. In this project I have utilized SQL </a:t>
            </a:r>
            <a:r>
              <a:rPr lang="en-US" sz="1600" dirty="0">
                <a:solidFill>
                  <a:schemeClr val="accent2"/>
                </a:solidFill>
              </a:rPr>
              <a:t>queries</a:t>
            </a:r>
            <a:r>
              <a:rPr lang="en-US" dirty="0">
                <a:solidFill>
                  <a:schemeClr val="accent2"/>
                </a:solidFill>
              </a:rPr>
              <a:t> to solve the question those are related to the coffee sales.</a:t>
            </a:r>
          </a:p>
        </p:txBody>
      </p:sp>
    </p:spTree>
    <p:extLst>
      <p:ext uri="{BB962C8B-B14F-4D97-AF65-F5344CB8AC3E}">
        <p14:creationId xmlns:p14="http://schemas.microsoft.com/office/powerpoint/2010/main" val="307525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17D3-45FB-3FDC-814D-A973FB0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43" y="1461077"/>
            <a:ext cx="6228732" cy="830221"/>
          </a:xfrm>
        </p:spPr>
        <p:txBody>
          <a:bodyPr>
            <a:normAutofit/>
          </a:bodyPr>
          <a:lstStyle/>
          <a:p>
            <a:r>
              <a:rPr lang="en-US" sz="3200" dirty="0"/>
              <a:t>OBJECTIVE</a:t>
            </a:r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E0C6455A-A5B6-D5B2-863E-A6E8597AB3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60" y="0"/>
            <a:ext cx="4155440" cy="3188300"/>
          </a:xfr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73ADAD9-C8AE-7308-F14E-7EF4A1CCD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8462C6F-3FE0-B7FC-EA44-514D19D4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8A8684C-3A9A-053E-3994-F5AA94CB26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3043" y="2875343"/>
            <a:ext cx="6228732" cy="2208744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all about coffee sales numbers to find out how well the restaurant is doing and what trends there are. I want to use the information to make smarter decisions and plans better for the future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ree and customizable coffee templates">
            <a:extLst>
              <a:ext uri="{FF2B5EF4-FFF2-40B4-BE49-F238E27FC236}">
                <a16:creationId xmlns:a16="http://schemas.microsoft.com/office/drawing/2014/main" id="{10C61630-9C27-8D19-B176-5CD044ACE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60" y="3188300"/>
            <a:ext cx="4155439" cy="366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8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745730"/>
            <a:ext cx="6228732" cy="830221"/>
          </a:xfrm>
        </p:spPr>
        <p:txBody>
          <a:bodyPr/>
          <a:lstStyle/>
          <a:p>
            <a:r>
              <a:rPr lang="en-US" dirty="0"/>
              <a:t>       </a:t>
            </a:r>
            <a:r>
              <a:rPr lang="en-US" sz="2800" dirty="0"/>
              <a:t>DATA</a:t>
            </a:r>
            <a:r>
              <a:rPr lang="en-US" sz="3200" dirty="0"/>
              <a:t> MODEL VIEW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Placeholder 26" descr=" A close-up of a cup of coffee">
            <a:extLst>
              <a:ext uri="{FF2B5EF4-FFF2-40B4-BE49-F238E27FC236}">
                <a16:creationId xmlns:a16="http://schemas.microsoft.com/office/drawing/2014/main" id="{1F88B3F4-EFB5-EA7B-F439-33EED21348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" r="51"/>
          <a:stretch/>
        </p:blipFill>
        <p:spPr>
          <a:xfrm>
            <a:off x="8035925" y="0"/>
            <a:ext cx="4156075" cy="3261674"/>
          </a:xfrm>
        </p:spPr>
      </p:pic>
      <p:pic>
        <p:nvPicPr>
          <p:cNvPr id="2050" name="Picture 2" descr="Free and customizable coffee templates">
            <a:extLst>
              <a:ext uri="{FF2B5EF4-FFF2-40B4-BE49-F238E27FC236}">
                <a16:creationId xmlns:a16="http://schemas.microsoft.com/office/drawing/2014/main" id="{44C242BE-A911-BBC4-9C69-D529B719C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24" y="3259737"/>
            <a:ext cx="4156074" cy="35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F9F53-74DB-B467-5058-15EA43975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06" y="2029538"/>
            <a:ext cx="2564012" cy="1681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22B17-F9A6-9726-5D76-2551470A6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625" y="2029537"/>
            <a:ext cx="2387814" cy="1596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6C76B-6C9B-8038-3365-6805CE441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05" y="4097831"/>
            <a:ext cx="2564011" cy="1523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98C5EC-94D2-4516-2BD1-54DE8A15E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1198" y="4025090"/>
            <a:ext cx="2571440" cy="15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6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717449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1. </a:t>
            </a:r>
            <a:r>
              <a:rPr lang="en-US" sz="3100" dirty="0"/>
              <a:t>RETRIEVE</a:t>
            </a:r>
            <a:r>
              <a:rPr lang="en-US" sz="3200" dirty="0"/>
              <a:t> THE TOTAL NUMBER OF ORDERS PLACED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7C4364-E9EB-BCDE-2030-C6E95A25C8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790" r="36790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899"/>
            <a:ext cx="4187061" cy="3188452"/>
          </a:xfrm>
          <a:prstGeom prst="rect">
            <a:avLst/>
          </a:prstGeom>
          <a:noFill/>
        </p:spPr>
      </p:pic>
      <p:pic>
        <p:nvPicPr>
          <p:cNvPr id="3078" name="Picture 6" descr="Free and customizable coffee templates">
            <a:extLst>
              <a:ext uri="{FF2B5EF4-FFF2-40B4-BE49-F238E27FC236}">
                <a16:creationId xmlns:a16="http://schemas.microsoft.com/office/drawing/2014/main" id="{5DA43FA1-69C2-1F20-0D7D-A4243709A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9" y="3148553"/>
            <a:ext cx="4155442" cy="370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DA289E-A8AC-BC36-F170-36859511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05" y="1964564"/>
            <a:ext cx="6055631" cy="657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B38AA8-C45E-7D04-6CF8-5A986300D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620" y="3528535"/>
            <a:ext cx="1863566" cy="14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8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13" y="480767"/>
            <a:ext cx="6228732" cy="1164542"/>
          </a:xfrm>
        </p:spPr>
        <p:txBody>
          <a:bodyPr>
            <a:noAutofit/>
          </a:bodyPr>
          <a:lstStyle/>
          <a:p>
            <a:r>
              <a:rPr lang="en-US" sz="2800" dirty="0"/>
              <a:t>2. CALCULATE THE TOTAL REVENUE GENERATED FROM COFFEE SALES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0"/>
            <a:ext cx="4187061" cy="3169599"/>
          </a:xfrm>
          <a:prstGeom prst="rect">
            <a:avLst/>
          </a:prstGeom>
          <a:noFill/>
        </p:spPr>
      </p:pic>
      <p:pic>
        <p:nvPicPr>
          <p:cNvPr id="4102" name="Picture 6" descr="Mellow Coffee Offer With Complimentary Pastry Online Instagram Story  Template - VistaCreate">
            <a:extLst>
              <a:ext uri="{FF2B5EF4-FFF2-40B4-BE49-F238E27FC236}">
                <a16:creationId xmlns:a16="http://schemas.microsoft.com/office/drawing/2014/main" id="{95DCABA5-3915-3BB9-C1FA-2CDE702EEC1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0" b="28890"/>
          <a:stretch>
            <a:fillRect/>
          </a:stretch>
        </p:blipFill>
        <p:spPr bwMode="auto">
          <a:xfrm>
            <a:off x="8035925" y="3129699"/>
            <a:ext cx="4187825" cy="37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3DD7A0-35E6-62AA-F2A1-066FD666B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75" y="2029537"/>
            <a:ext cx="4826576" cy="1536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76CAC-C8F9-CE43-1987-B12FD8728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87" y="4371432"/>
            <a:ext cx="2424151" cy="12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1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679742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3. IDENTIFY THE HIGHEST-PRICED COFFEE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F223F62-17CB-41A9-1BC4-EEA5303AD7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7500" r="37500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60" y="-39901"/>
            <a:ext cx="4187061" cy="3367563"/>
          </a:xfrm>
          <a:prstGeom prst="rect">
            <a:avLst/>
          </a:prstGeom>
          <a:noFill/>
        </p:spPr>
      </p:pic>
      <p:pic>
        <p:nvPicPr>
          <p:cNvPr id="15362" name="Picture 2" descr="Coffee Cup Gift Card Holder Template FREE PDF and SVG File! - Leap of Faith  Crafting">
            <a:extLst>
              <a:ext uri="{FF2B5EF4-FFF2-40B4-BE49-F238E27FC236}">
                <a16:creationId xmlns:a16="http://schemas.microsoft.com/office/drawing/2014/main" id="{C2F034FE-B0D0-268E-21FA-92CAB5CC0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940" y="3327662"/>
            <a:ext cx="4187060" cy="35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72833-74AE-9908-BE6B-57DE0142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6" y="2029537"/>
            <a:ext cx="6058079" cy="1910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6C2D0-C2F0-4A3E-11C7-107D9827F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432" y="4459979"/>
            <a:ext cx="3109206" cy="11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815087"/>
            <a:ext cx="6228732" cy="83022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4. IDENTIFY THE MOST COMMON COFFEE SIZE ORDERED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D29221B-1D6F-FB1C-524F-9CF953D456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2207" r="42207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0"/>
            <a:ext cx="4187061" cy="2792528"/>
          </a:xfrm>
          <a:prstGeom prst="rect">
            <a:avLst/>
          </a:prstGeom>
          <a:noFill/>
        </p:spPr>
      </p:pic>
      <p:pic>
        <p:nvPicPr>
          <p:cNvPr id="14338" name="Picture 2" descr="Coffee Latte Art Cafe - Free photo on Pixabay - Pixabay">
            <a:extLst>
              <a:ext uri="{FF2B5EF4-FFF2-40B4-BE49-F238E27FC236}">
                <a16:creationId xmlns:a16="http://schemas.microsoft.com/office/drawing/2014/main" id="{4BCF44DB-A44C-6DF3-5399-D1F983E46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8" y="2752628"/>
            <a:ext cx="4155440" cy="410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DE986-687D-64E2-6CFB-4F3D9258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6" y="2064471"/>
            <a:ext cx="6266294" cy="1555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BEDCE-BED4-8C4E-5222-6C8D2E6FA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310" y="4142054"/>
            <a:ext cx="2667328" cy="14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2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D828-EBE0-6085-3E38-415C943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815087"/>
            <a:ext cx="6228732" cy="73090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5. LIST THE TOP 5 MOST ORDERED COFFEE TYPES ALONG WITH THEIR QUANTITIES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7F2F-E03C-62DA-BE03-E7E7DF1F4C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359826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D937E8-A6C7-1CB6-D417-4E57D6243F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578" r="41578"/>
          <a:stretch>
            <a:fillRect/>
          </a:stretch>
        </p:blipFill>
        <p:spPr/>
      </p:pic>
      <p:pic>
        <p:nvPicPr>
          <p:cNvPr id="10" name="Picture Placeholder 26" descr=" A close-up of a cup of coffee">
            <a:extLst>
              <a:ext uri="{FF2B5EF4-FFF2-40B4-BE49-F238E27FC236}">
                <a16:creationId xmlns:a16="http://schemas.microsoft.com/office/drawing/2014/main" id="{E2A56A97-BC33-653A-C40F-0CDCA4FFE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58" y="-39901"/>
            <a:ext cx="4187061" cy="3131893"/>
          </a:xfrm>
          <a:prstGeom prst="rect">
            <a:avLst/>
          </a:prstGeom>
          <a:noFill/>
        </p:spPr>
      </p:pic>
      <p:pic>
        <p:nvPicPr>
          <p:cNvPr id="13314" name="Picture 2" descr="Cafe Miel | Miel Coffee Medan Photos | omnitradebrasil.com">
            <a:extLst>
              <a:ext uri="{FF2B5EF4-FFF2-40B4-BE49-F238E27FC236}">
                <a16:creationId xmlns:a16="http://schemas.microsoft.com/office/drawing/2014/main" id="{FEAF59CD-DA01-C525-C9C7-ACAD1CD54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7" y="3091992"/>
            <a:ext cx="4187061" cy="376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E3C91-D394-59A3-5001-D3BFFCC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5" y="2029537"/>
            <a:ext cx="6197062" cy="1651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8F82CE-2909-DB99-C9DE-3204D8279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582" y="3976241"/>
            <a:ext cx="2662056" cy="165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94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510185-06BE-4162-BEE1-5DC8B9C9C1B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358</TotalTime>
  <Words>247</Words>
  <Application>Microsoft Office PowerPoint</Application>
  <PresentationFormat>Widescreen</PresentationFormat>
  <Paragraphs>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Lato</vt:lpstr>
      <vt:lpstr>Lato Black</vt:lpstr>
      <vt:lpstr>Times New Roman</vt:lpstr>
      <vt:lpstr>Custom</vt:lpstr>
      <vt:lpstr>COFFEE SALES ANALYSIS USING SQL</vt:lpstr>
      <vt:lpstr>HELLO</vt:lpstr>
      <vt:lpstr>OBJECTIVE</vt:lpstr>
      <vt:lpstr>       DATA MODEL VIEW</vt:lpstr>
      <vt:lpstr>1. RETRIEVE THE TOTAL NUMBER OF ORDERS PLACED</vt:lpstr>
      <vt:lpstr>2. CALCULATE THE TOTAL REVENUE GENERATED FROM COFFEE SALES</vt:lpstr>
      <vt:lpstr>3. IDENTIFY THE HIGHEST-PRICED COFFEE</vt:lpstr>
      <vt:lpstr>4. IDENTIFY THE MOST COMMON COFFEE SIZE ORDERED</vt:lpstr>
      <vt:lpstr>5. LIST THE TOP 5 MOST ORDERED COFFEE TYPES ALONG WITH THEIR QUANTITIES</vt:lpstr>
      <vt:lpstr>6. JOIN THE NECESSARY TABLE TO FIND TOTAL QUANTITY OF EACH COFFEE CATEGORY ORDERED</vt:lpstr>
      <vt:lpstr>7. Determine the distribution of orders by hour of the day</vt:lpstr>
      <vt:lpstr>8. JOIN RELEVANT TABLES TO FIND THE CATEGORY-WISE DISTRIBUTION OF COFFEE</vt:lpstr>
      <vt:lpstr>9. GROUP THE ORDERS BY DATE AND CALCULATE THE AVERAGE NUMBER OF COFFEE ORDERS PRE DAY </vt:lpstr>
      <vt:lpstr>10. DETERMINE THE TOP 3 MOST ORDERED COFFEE TYPES BASED ON REVENUE</vt:lpstr>
      <vt:lpstr>11. CALCULATE THE PERCENTAGE CONTRIBUTION OF EACH COFFEE TYPE TO TOTAL REVENUE</vt:lpstr>
      <vt:lpstr>12. ANALYZE THE CUMULATE REVENUE GENERATED OVER TIME</vt:lpstr>
      <vt:lpstr>13. DETERMINE THE TOP 3 MOST ORDERED COFFEE TYPE BASED ON REVENUE FOR EACH COFFEE CATEGORY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</cp:revision>
  <dcterms:created xsi:type="dcterms:W3CDTF">2024-07-17T09:15:53Z</dcterms:created>
  <dcterms:modified xsi:type="dcterms:W3CDTF">2024-07-23T16:48:09Z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